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5" r:id="rId4"/>
    <p:sldId id="268" r:id="rId5"/>
    <p:sldId id="262" r:id="rId6"/>
    <p:sldId id="263" r:id="rId7"/>
    <p:sldId id="272" r:id="rId8"/>
    <p:sldId id="269" r:id="rId9"/>
    <p:sldId id="270" r:id="rId10"/>
    <p:sldId id="271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78" r:id="rId21"/>
    <p:sldId id="299" r:id="rId22"/>
    <p:sldId id="289" r:id="rId23"/>
    <p:sldId id="296" r:id="rId24"/>
    <p:sldId id="297" r:id="rId25"/>
    <p:sldId id="301" r:id="rId26"/>
    <p:sldId id="298" r:id="rId27"/>
    <p:sldId id="300" r:id="rId28"/>
    <p:sldId id="290" r:id="rId29"/>
    <p:sldId id="303" r:id="rId30"/>
    <p:sldId id="294" r:id="rId31"/>
    <p:sldId id="295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D249-C670-9475-C115-074A0E1B1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BF8CE-B2C6-04A7-DB32-EA3077350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64DD-6163-A055-5C31-573BDBED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F15A-0BB7-06A3-756F-ED555179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02B29-2D89-DA45-2A13-F06C7A5C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8F36-B19F-41A4-6CEA-15630B9F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B1BDD-6B27-2326-9FF9-703963095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7E66C-1C7A-52D5-98C3-32D2913D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C97C5-2072-0AAD-24C6-C52BD3EBE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AF85E-9B48-6ECB-FD22-5C016035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32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3AA50-1E57-F9F5-7EFA-E1B50CB72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A5E1B-E243-D973-77F0-719394CE2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5129A-E600-7B13-703D-E24E91C6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C4317-1689-CE37-8AA8-C1925F6C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DA1C-4240-96AF-2DEC-A651291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7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EEA0-A240-1B79-9C43-AC45834E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BDA6-1818-377A-EAAE-AF95D2C8F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9F4B5-1BB8-54BA-EC22-CBC46BA0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0266A-7DB7-1880-90DC-8BE64F5D5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0DA-24CC-BA26-D29A-5649D554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31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579D-EA58-AE96-3345-B32B6DBE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53592-BF7A-F692-FE91-1985DD8F2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F152A-4B5C-BAE3-22AC-12FEE8D7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ECCC4-523A-5015-C6BB-A1199F23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98692-3DFE-ADAD-C234-57F685FF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0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74E7-710C-B6D4-1709-C1E0F0AD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0824-BD4E-68B0-A1D2-E7B63AD0B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932EF-42AB-C6DF-F2FD-1D63D1C13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12021-4532-F2C7-2D6D-282CF473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A48E3-1250-F4D2-A7C5-A12A3888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6B17-A81C-3EAF-94D9-9F11AD80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85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35CE-808E-94DF-32EF-AB431236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82045-9D3B-16CB-E430-38D00D84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CA338-8B96-354E-6197-EFAE94D3B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1A5E0-67DB-559C-2758-2353C887E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E37FE-EE3B-8D18-8D8B-1246EB474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9946E-E83C-5DD4-4BBD-8FC219ED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D42A9-7A1C-2997-A898-FFA4EF90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AE4A2D-BD37-EC9C-372A-2B734EA6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6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4A7F-975F-CECA-6605-F96FA4D7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76723-A4E9-4975-F7D1-84230A09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0E27F-C0D7-EDA3-FD1C-D89DCFEA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C4B5C-7C90-F172-7E41-43F3E05A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20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EECA3-1FDE-DA37-8154-07471DC9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1D536-FD2B-7CC4-E09E-D22040B9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92E0A-B1CF-EB97-5B71-EAA1DB5B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10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B95A-051B-1EF4-A0C2-45B66A4F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FDC3D-1653-7FC4-9017-CAA22A49B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02460-71D6-3987-6C68-028FFC39A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36E32-4654-8F3E-770D-F7B09721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8C1A7-E48C-8EE9-8E6D-E5D89BC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1A127-2234-FF04-5E47-DE6D5628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46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8DE4-8B48-64C1-C22B-525401BF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ABF06-437A-0F37-0FB9-9A1970B49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309FE-9E83-1AD6-63EF-6542C6B10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5575E-C7B3-511D-5A27-73DB70D1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EFFE6-6EFA-905D-10F9-05C77530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A298B-1E88-94AF-3F49-9354DD41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6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56845-C144-18F7-AEA9-EC00FE69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24AD6-BD7E-690F-CE3B-C646160AD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F866E-7FFD-282B-3C6E-E7EE29F2F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905FA-7FA1-A65E-3DC3-34F887090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ED82D-5047-0DE3-1B60-B97D61EBC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3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5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18/08/2023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 : Argon at 1.0bar with 150mW </a:t>
            </a:r>
          </a:p>
        </p:txBody>
      </p:sp>
      <p:pic>
        <p:nvPicPr>
          <p:cNvPr id="6" name="Picture 5" descr="A purple square with green and yellow lines&#10;&#10;Description automatically generated">
            <a:extLst>
              <a:ext uri="{FF2B5EF4-FFF2-40B4-BE49-F238E27FC236}">
                <a16:creationId xmlns:a16="http://schemas.microsoft.com/office/drawing/2014/main" id="{A2F4C553-E2A8-D9B1-C547-82F645D42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frequency&#10;&#10;Description automatically generated with medium confidence">
            <a:extLst>
              <a:ext uri="{FF2B5EF4-FFF2-40B4-BE49-F238E27FC236}">
                <a16:creationId xmlns:a16="http://schemas.microsoft.com/office/drawing/2014/main" id="{64FCE323-721F-7B1E-3933-00707761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11" y="1313559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E1CC8-F58C-D8CB-CC91-D2A08A8D5944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6DDC6-04E4-19E4-C582-3B0306AE8631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722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pulse energy&#10;&#10;Description automatically generated">
            <a:extLst>
              <a:ext uri="{FF2B5EF4-FFF2-40B4-BE49-F238E27FC236}">
                <a16:creationId xmlns:a16="http://schemas.microsoft.com/office/drawing/2014/main" id="{CB568C4A-667F-1A81-4FAB-11DD7CB3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" y="1276237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energy and uv pulse energy&#10;&#10;Description automatically generated with medium confidence">
            <a:extLst>
              <a:ext uri="{FF2B5EF4-FFF2-40B4-BE49-F238E27FC236}">
                <a16:creationId xmlns:a16="http://schemas.microsoft.com/office/drawing/2014/main" id="{840BED2F-2475-23B1-F12D-52A04AE49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21" y="127623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1BB872-49D2-78D8-A8E6-0719FCD163BA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E40DF-271A-0BB1-3904-AC1B80A55113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75752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CE1B3CE-922F-F8F0-4176-8898F88CA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" y="1285566"/>
            <a:ext cx="6437389" cy="4828042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0C77A89-32E7-1524-585C-1991C825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60" y="1271570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5F9288-4974-B12C-AA5A-85B9F8E272FA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225C5-64A1-24A7-241D-1A1FD8D853D7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399569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beam&#10;&#10;Description automatically generated">
            <a:extLst>
              <a:ext uri="{FF2B5EF4-FFF2-40B4-BE49-F238E27FC236}">
                <a16:creationId xmlns:a16="http://schemas.microsoft.com/office/drawing/2014/main" id="{C178DD14-DA3D-E36D-D8C7-3E7681225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228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8B9E2365-E970-C472-DF10-6B531D4B1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304228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F0D51-AE00-A5F4-803E-2B7794822DA1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88B12-52C0-2E38-E626-9CB374761CEE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35996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with red and purple lines&#10;&#10;Description automatically generated">
            <a:extLst>
              <a:ext uri="{FF2B5EF4-FFF2-40B4-BE49-F238E27FC236}">
                <a16:creationId xmlns:a16="http://schemas.microsoft.com/office/drawing/2014/main" id="{2E833D5C-6378-A658-4569-47460402D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889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6D02B4A2-BC26-69A3-A62B-AB9CF36E6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322889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728F65-27E7-709C-B6A8-71ABF4DA9F9D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2147E-B308-6EF5-E564-38ACF540E52B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3103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C0B5269-B725-A775-BF2A-3C122D585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AC52EE2-5F90-DC8C-0E2A-4FFFC779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208864"/>
            <a:ext cx="6437389" cy="4828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536E08-3F32-C9EB-5EAF-4F5B5555FBF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C3747-7B96-8444-DE07-765B99E13BFC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08571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pulse&#10;&#10;Description automatically generated">
            <a:extLst>
              <a:ext uri="{FF2B5EF4-FFF2-40B4-BE49-F238E27FC236}">
                <a16:creationId xmlns:a16="http://schemas.microsoft.com/office/drawing/2014/main" id="{3940AE6B-5749-EC93-A623-1CA5C5E0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3" y="1302171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FA96E3C1-16B6-5C17-3C87-A91BA2A10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77" y="133016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B5A29C-E041-62B4-0860-9B3DF36C7F9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83F1D-B417-7FD3-8C49-218BD31C7C26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74244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oup of images of a pulse&#10;&#10;Description automatically generated">
            <a:extLst>
              <a:ext uri="{FF2B5EF4-FFF2-40B4-BE49-F238E27FC236}">
                <a16:creationId xmlns:a16="http://schemas.microsoft.com/office/drawing/2014/main" id="{5346B649-9030-EFF3-51EF-13AAABBBA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2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A8B7A85B-1806-5AF3-9BA7-ED8E275F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7" y="1208864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3EDBAC-283D-3D1B-F040-DC45862F5249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D8BA9-D115-5740-A457-6FDFED2288A2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01859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oup of images of a wave&#10;&#10;Description automatically generated with medium confidence">
            <a:extLst>
              <a:ext uri="{FF2B5EF4-FFF2-40B4-BE49-F238E27FC236}">
                <a16:creationId xmlns:a16="http://schemas.microsoft.com/office/drawing/2014/main" id="{271CBD5B-AB32-9F30-C9B2-375D19F2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55" y="1313559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2B352C57-D8ED-33E9-D930-07EFD0DA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59" y="1393530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F81A1-DBB2-BD84-2A54-C917D4080C01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460AB-64ED-033C-F2B7-C0C9133814C4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4285311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normalized energy&#10;&#10;Description automatically generated with medium confidence">
            <a:extLst>
              <a:ext uri="{FF2B5EF4-FFF2-40B4-BE49-F238E27FC236}">
                <a16:creationId xmlns:a16="http://schemas.microsoft.com/office/drawing/2014/main" id="{4C98E5D4-B367-E316-3E28-E9F82EAFF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14" y="1276236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8CB28317-B373-6F76-4A38-6FAC0838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8" y="1276236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7D425E-CB21-3825-CB48-19651E9ECC9E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B634B-4DE3-A373-ADB5-FE2CE292221B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369384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E94E-E8E9-76EF-E8BC-283DF5B1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458CF-68D2-CFD5-65AB-8AA08A6D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An extensive round of parameter scans was carried out, involving over 5000 simulation runs and the following parameters: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gases: </a:t>
            </a:r>
            <a:r>
              <a:rPr lang="en-GB" dirty="0" err="1"/>
              <a:t>Ar</a:t>
            </a:r>
            <a:r>
              <a:rPr lang="en-GB" dirty="0"/>
              <a:t>, Ne, Kr, Xe, He, N2, and N2O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beam powers: 75mW, 150mW, 200mW, 300mW, and 400mW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pressures: 0.1bar to 5.1bar in 0.1bar increments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density profiles: gradient and COMSOL </a:t>
            </a:r>
          </a:p>
          <a:p>
            <a:r>
              <a:rPr lang="en-GB" dirty="0"/>
              <a:t>The scan outputs consisted of: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total UV energy &amp; efficiency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UV pulse duration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UV output spectrum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Position of the UV energy peak</a:t>
            </a:r>
          </a:p>
          <a:p>
            <a:r>
              <a:rPr lang="en-GB" i="1" dirty="0">
                <a:solidFill>
                  <a:srgbClr val="002060"/>
                </a:solidFill>
              </a:rPr>
              <a:t>Caveats: the simulations used the ADK ionisation model instead of PPT; at the time of writing, the simulations have not yet finished!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128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ED9D-ED8F-D27D-FDC8-E97B2F3C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8435-98D0-DEA5-B882-02740DF4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Despite the relatively good agreement of the gradient and COMSOL models within the cell, the simulation output is drastically different</a:t>
            </a:r>
          </a:p>
          <a:p>
            <a:r>
              <a:rPr lang="en-GB" dirty="0"/>
              <a:t>Apart from the scale of the UV output energy, the gradient model seems to produce results that agree more closely with the expected and measured pulse properties </a:t>
            </a:r>
          </a:p>
          <a:p>
            <a:r>
              <a:rPr lang="en-GB" dirty="0"/>
              <a:t> The relevant factor appears to be the propagation of the pulse outside the cell, which is neglected in the gradient model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Compare gradient model to a truncated COMSOL model involving only the cell itself?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Investigate propagation of the pulse before and after the cell? (see next slide)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664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7797-2CD4-66EF-DEDA-CD25DE26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Side note: position of the UV maximum</a:t>
            </a:r>
          </a:p>
        </p:txBody>
      </p:sp>
      <p:pic>
        <p:nvPicPr>
          <p:cNvPr id="5" name="Picture 4" descr="A graph of a graph of uv energy&#10;&#10;Description automatically generated with medium confidence">
            <a:extLst>
              <a:ext uri="{FF2B5EF4-FFF2-40B4-BE49-F238E27FC236}">
                <a16:creationId xmlns:a16="http://schemas.microsoft.com/office/drawing/2014/main" id="{9CEB5169-DC63-AE4E-63F4-A0F14508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58" y="1187952"/>
            <a:ext cx="5760000" cy="4320000"/>
          </a:xfrm>
          <a:prstGeom prst="rect">
            <a:avLst/>
          </a:prstGeom>
        </p:spPr>
      </p:pic>
      <p:pic>
        <p:nvPicPr>
          <p:cNvPr id="7" name="Picture 6" descr="A diagram of a uv energy&#10;&#10;Description automatically generated with medium confidence">
            <a:extLst>
              <a:ext uri="{FF2B5EF4-FFF2-40B4-BE49-F238E27FC236}">
                <a16:creationId xmlns:a16="http://schemas.microsoft.com/office/drawing/2014/main" id="{EA26731D-BE5A-AFE1-92C7-1C4AF1D36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7" y="1285365"/>
            <a:ext cx="5760001" cy="432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1C907-6D79-36AA-1C90-99844C9C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034" y="5507952"/>
            <a:ext cx="10797073" cy="1325563"/>
          </a:xfrm>
        </p:spPr>
        <p:txBody>
          <a:bodyPr>
            <a:normAutofit/>
          </a:bodyPr>
          <a:lstStyle/>
          <a:p>
            <a:r>
              <a:rPr lang="en-GB" dirty="0"/>
              <a:t>A possible way to investigate the behaviour outside the cell is to consider where the maximum UV energy is measured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>
                <a:solidFill>
                  <a:srgbClr val="002060"/>
                </a:solidFill>
              </a:rPr>
              <a:t> This is probably closely linked to saturation effects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9227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0383B-91FF-6C75-3F65-24974606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GAS COMPARISONS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481C5-A936-57F7-45C5-777C228A2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1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0E7FDB3-2B40-0A6F-DA90-49866A7AEB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743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table below indicates whether UV energy saturation sets in at the given pressure range (0.1bar to 5.1bar) powers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Thus, there are four saturable gases (</a:t>
            </a:r>
            <a:r>
              <a:rPr lang="en-GB" dirty="0" err="1"/>
              <a:t>Ar</a:t>
            </a:r>
            <a:r>
              <a:rPr lang="en-GB" dirty="0"/>
              <a:t>, Kr, N2, N2O) and three non-saturable gases (Ne, He, Xe)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For non-saturable gases: benefit in increasing pressure further! </a:t>
            </a:r>
          </a:p>
          <a:p>
            <a:pPr marL="0" indent="0">
              <a:buNone/>
            </a:pPr>
            <a:endParaRPr lang="en-GB" dirty="0"/>
          </a:p>
          <a:p>
            <a:pPr lvl="2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9F860-78CE-AD20-F0E4-668AD0C4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Energy saturation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676A69-EC3C-7969-3215-8A39D9D8C5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177658"/>
              </p:ext>
            </p:extLst>
          </p:nvPr>
        </p:nvGraphicFramePr>
        <p:xfrm>
          <a:off x="475765" y="2503169"/>
          <a:ext cx="1051560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30552697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475019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38255671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6592826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9053845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80759755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9518110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208261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Beam 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Ar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6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75mW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1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5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17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9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444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4B2262-911C-F7A5-6ACD-7ACC8DB3A6D3}"/>
              </a:ext>
            </a:extLst>
          </p:cNvPr>
          <p:cNvSpPr txBox="1"/>
          <p:nvPr/>
        </p:nvSpPr>
        <p:spPr>
          <a:xfrm>
            <a:off x="1211329" y="4863146"/>
            <a:ext cx="10142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Y: yes for both models;  N: no for both models; Y/?N?: yes/no for COMSOL, as of yet unknown for grad </a:t>
            </a:r>
          </a:p>
        </p:txBody>
      </p:sp>
    </p:spTree>
    <p:extLst>
      <p:ext uri="{BB962C8B-B14F-4D97-AF65-F5344CB8AC3E}">
        <p14:creationId xmlns:p14="http://schemas.microsoft.com/office/powerpoint/2010/main" val="2209429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C375-DD32-B1DE-764F-602211D3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Peak energies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96EA-4A6A-A9BD-13AF-F1C0F84D7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191000" cy="480711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Notes: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due to unfinished scans the energies of the non-saturable gases might be underestimated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the gradient model data is not fully available yet but qualitatively agrees, although at much higher energies </a:t>
            </a:r>
          </a:p>
          <a:p>
            <a:r>
              <a:rPr lang="en-GB" dirty="0"/>
              <a:t>THG in Xe and N2O is significantly more powerful than in the other gases</a:t>
            </a:r>
          </a:p>
          <a:p>
            <a:r>
              <a:rPr lang="en-GB" dirty="0"/>
              <a:t>He and Ne are particularly weak </a:t>
            </a:r>
          </a:p>
          <a:p>
            <a:r>
              <a:rPr lang="en-GB" dirty="0"/>
              <a:t>Peak energies could be further increased by increasing beam power and the central pressure </a:t>
            </a:r>
          </a:p>
          <a:p>
            <a:endParaRPr lang="en-GB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8658097-F3AD-82FA-3738-1B21EFEB4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10" y="681037"/>
            <a:ext cx="7514382" cy="56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3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uv light&#10;&#10;Description automatically generated with medium confidence">
            <a:extLst>
              <a:ext uri="{FF2B5EF4-FFF2-40B4-BE49-F238E27FC236}">
                <a16:creationId xmlns:a16="http://schemas.microsoft.com/office/drawing/2014/main" id="{68293D02-188B-FA96-3876-8402AF5F4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840"/>
            <a:ext cx="3840000" cy="2880000"/>
          </a:xfrm>
          <a:prstGeom prst="rect">
            <a:avLst/>
          </a:prstGeom>
        </p:spPr>
      </p:pic>
      <p:pic>
        <p:nvPicPr>
          <p:cNvPr id="5" name="Content Placeholder 4" descr="A graph of uv light&#10;&#10;Description automatically generated with medium confidence">
            <a:extLst>
              <a:ext uri="{FF2B5EF4-FFF2-40B4-BE49-F238E27FC236}">
                <a16:creationId xmlns:a16="http://schemas.microsoft.com/office/drawing/2014/main" id="{36A100A7-ED72-C4B0-98FC-9964F6F7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23" y="1198139"/>
            <a:ext cx="3839999" cy="288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F7B71-19C1-6BCD-4405-F0322F32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energies: extra detail</a:t>
            </a:r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B6F88A4-0FB5-C380-2B77-3D3CDE152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040" y="1249209"/>
            <a:ext cx="3790972" cy="2843229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CF4114D-4274-E031-D7C1-EF9260098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78000"/>
            <a:ext cx="3839999" cy="2880000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522B9B3-DA7D-CEE2-57E4-ADBFADD68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92" y="3996058"/>
            <a:ext cx="3839999" cy="28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B7FB44-EAB4-9BBA-B6D1-C5C6E1F86EAF}"/>
              </a:ext>
            </a:extLst>
          </p:cNvPr>
          <p:cNvSpPr txBox="1"/>
          <p:nvPr/>
        </p:nvSpPr>
        <p:spPr>
          <a:xfrm>
            <a:off x="7791061" y="4607190"/>
            <a:ext cx="383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purpose of these plots is mainly to indicate that the peak energy is a good indicator of the energy across different pressures </a:t>
            </a:r>
          </a:p>
        </p:txBody>
      </p:sp>
    </p:spTree>
    <p:extLst>
      <p:ext uri="{BB962C8B-B14F-4D97-AF65-F5344CB8AC3E}">
        <p14:creationId xmlns:p14="http://schemas.microsoft.com/office/powerpoint/2010/main" val="384291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 and dots&#10;&#10;Description automatically generated">
            <a:extLst>
              <a:ext uri="{FF2B5EF4-FFF2-40B4-BE49-F238E27FC236}">
                <a16:creationId xmlns:a16="http://schemas.microsoft.com/office/drawing/2014/main" id="{333FB9EA-D270-113C-C10F-EA6900BA4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76" y="858319"/>
            <a:ext cx="7203493" cy="5402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80B197-D718-0284-0496-2F8998F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durations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C4DE2-311C-1403-75B2-CD255590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0167" cy="492850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Notes: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due to unfinished scans some minimal pulse durations might be overestimated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comparable data for the gradient model is still being simulated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this plot could be misleading (see below and next slide)!</a:t>
            </a:r>
          </a:p>
          <a:p>
            <a:r>
              <a:rPr lang="en-GB" dirty="0"/>
              <a:t>There is a clear pattern of He and Ne consistently achieving the shorted pulses across all pressures for different beam powers, with N2, </a:t>
            </a:r>
            <a:r>
              <a:rPr lang="en-GB" dirty="0" err="1"/>
              <a:t>Ar</a:t>
            </a:r>
            <a:r>
              <a:rPr lang="en-GB" dirty="0"/>
              <a:t> and Kr forming a middle ground and N2O performing the worst</a:t>
            </a:r>
          </a:p>
          <a:p>
            <a:r>
              <a:rPr lang="en-GB" dirty="0"/>
              <a:t>But: the plot shows the minimum pulse duration across all pressures and includes potentially not significant low-energetic UV fluctuations at low pressures</a:t>
            </a:r>
          </a:p>
        </p:txBody>
      </p:sp>
    </p:spTree>
    <p:extLst>
      <p:ext uri="{BB962C8B-B14F-4D97-AF65-F5344CB8AC3E}">
        <p14:creationId xmlns:p14="http://schemas.microsoft.com/office/powerpoint/2010/main" val="2184129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5D611-132C-1816-5A48-37504F84B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549" y="4307243"/>
            <a:ext cx="3840000" cy="3415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i="1" dirty="0"/>
              <a:t>These plots serve to show that the relationship between pulse duration, pressure, beam power and gases is non-trivial and not captured well by the minimum pulse duration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61B9B65-AE58-2CED-989F-F06650CA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6779"/>
            <a:ext cx="3840000" cy="2880000"/>
          </a:xfrm>
          <a:prstGeom prst="rect">
            <a:avLst/>
          </a:prstGeom>
        </p:spPr>
      </p:pic>
      <p:pic>
        <p:nvPicPr>
          <p:cNvPr id="9" name="Picture 8" descr="A graph of uv pulse durations&#10;&#10;Description automatically generated with medium confidence">
            <a:extLst>
              <a:ext uri="{FF2B5EF4-FFF2-40B4-BE49-F238E27FC236}">
                <a16:creationId xmlns:a16="http://schemas.microsoft.com/office/drawing/2014/main" id="{9B4E567F-A910-5161-73F7-C730900EF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379"/>
            <a:ext cx="3840000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F451B-1A28-8A5B-2531-311E0653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durations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DF4B3CB-E2BF-4694-AF42-0093131C0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80" y="4015354"/>
            <a:ext cx="3840000" cy="288000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74B284-7CD7-A1ED-3D54-D23E6558D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80" y="1186623"/>
            <a:ext cx="3840000" cy="288000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998C738-B6EB-90DF-D172-5F623CE1A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60" y="1146701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40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DD67-35FA-13C8-D4A2-B172C950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CONDITIONS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F7169-7C1E-3479-513D-BD7D72FB2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8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354D7-A1C2-922E-4D2E-06ED6C72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64AEE3-8510-ADDB-338F-EC2884DC9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previous section showed the complex relationship between gas type, beam power, gas pressure, pulse duration and pulse energy </a:t>
            </a:r>
          </a:p>
          <a:p>
            <a:r>
              <a:rPr lang="en-GB" dirty="0"/>
              <a:t>From what was seen it is difficult to work out general rules and patterns for ideal THG conditions (short but energetic pulses)</a:t>
            </a:r>
          </a:p>
          <a:p>
            <a:r>
              <a:rPr lang="en-GB" dirty="0"/>
              <a:t>For this reason,  a set of promising conditions was identified manually based on the simulation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Not a very rigorous process! Involved many estimates…</a:t>
            </a:r>
            <a:endParaRPr lang="en-GB" dirty="0"/>
          </a:p>
          <a:p>
            <a:r>
              <a:rPr lang="en-GB" dirty="0"/>
              <a:t>Note that both COMSOL and gradient-based data was considered, although the former rarely predicted suitable conditions</a:t>
            </a:r>
          </a:p>
        </p:txBody>
      </p:sp>
    </p:spTree>
    <p:extLst>
      <p:ext uri="{BB962C8B-B14F-4D97-AF65-F5344CB8AC3E}">
        <p14:creationId xmlns:p14="http://schemas.microsoft.com/office/powerpoint/2010/main" val="236103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CEEA-9355-2907-948B-E1578CDF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D07C-04B6-A8E2-F20C-9DAE1E66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GB" dirty="0"/>
              <a:t>Comparison of the two density models </a:t>
            </a:r>
          </a:p>
          <a:p>
            <a:pPr lvl="1"/>
            <a:r>
              <a:rPr lang="en-GB" dirty="0"/>
              <a:t>Compare the profiles themselves</a:t>
            </a:r>
          </a:p>
          <a:p>
            <a:pPr lvl="1"/>
            <a:r>
              <a:rPr lang="en-GB" dirty="0"/>
              <a:t>Show general results of pressure scan comparisons</a:t>
            </a:r>
          </a:p>
          <a:p>
            <a:pPr lvl="1"/>
            <a:r>
              <a:rPr lang="en-GB" dirty="0"/>
              <a:t>In-depth case study</a:t>
            </a:r>
          </a:p>
          <a:p>
            <a:pPr marL="571500" indent="-571500">
              <a:buAutoNum type="romanUcPeriod" startAt="2"/>
            </a:pPr>
            <a:r>
              <a:rPr lang="en-GB" dirty="0"/>
              <a:t>Comparison of the different gases</a:t>
            </a:r>
          </a:p>
          <a:p>
            <a:pPr lvl="1"/>
            <a:r>
              <a:rPr lang="en-GB" dirty="0"/>
              <a:t>Energy saturation and peak energies</a:t>
            </a:r>
          </a:p>
          <a:p>
            <a:pPr lvl="1"/>
            <a:r>
              <a:rPr lang="en-GB" dirty="0"/>
              <a:t>Pulse durations</a:t>
            </a:r>
          </a:p>
          <a:p>
            <a:pPr marL="571500" indent="-571500">
              <a:buAutoNum type="romanUcPeriod" startAt="2"/>
            </a:pPr>
            <a:r>
              <a:rPr lang="en-GB" dirty="0"/>
              <a:t>Selection of “conditions of interest” (combinations of pressure, beam power, and gas that result in &gt;100nJ sub-2fs UV pulses)</a:t>
            </a:r>
          </a:p>
          <a:p>
            <a:pPr marL="571500" indent="-571500">
              <a:buAutoNum type="romanUcPeriod" startAt="2"/>
            </a:pPr>
            <a:r>
              <a:rPr lang="en-GB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223685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A71E8D-541E-2301-3726-A8AD4E8C8AFF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following table shows parameter combinations which are predicted to result in energetic (&gt;100nJ) and short (sub-2fs) UV pulses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27ED3-5426-6204-CE39-5A8A56BE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interest: table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F5478C-4605-103A-1AC5-456C32E33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129204"/>
              </p:ext>
            </p:extLst>
          </p:nvPr>
        </p:nvGraphicFramePr>
        <p:xfrm>
          <a:off x="912845" y="2879984"/>
          <a:ext cx="10515600" cy="3337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138023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703380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80491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6714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10756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2787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Density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0.5-0.8fs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100-800nJ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76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500-1500nJ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762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2.5-4.0bar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800-1000nJ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9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1.5-2.5bar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COMSOL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0.7-1.1fs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500-700nJ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2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0.6-1.0fs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300-1400nJ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86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1.2fs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36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0.7-1.0fs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500-2500nJ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1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8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387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A71E8D-541E-2301-3726-A8AD4E8C8AFF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following table shows parameter combinations which are predicted to result in energetic (&gt;100nJ) and short (sub-2fs) UV pulses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27ED3-5426-6204-CE39-5A8A56BE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interest: table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F5478C-4605-103A-1AC5-456C32E33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946329"/>
              </p:ext>
            </p:extLst>
          </p:nvPr>
        </p:nvGraphicFramePr>
        <p:xfrm>
          <a:off x="912845" y="2879984"/>
          <a:ext cx="10515600" cy="370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138023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703380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80491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6714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10756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2787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Density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1.1-1.3fs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700-900nJ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1.5-3.0bar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1.3-1.5fs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500-600nJ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57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0.8-2.0bar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27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0.8-1.3fs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600-800nJ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1.3-1.5fs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264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1.1-1.2fs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130-200nJ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59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1.6-1.9fs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022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2.1-5.0bar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5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788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97F6-B3FD-4A60-DDBB-F82000AB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IV.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48EFB-41F8-2548-96CE-C58F2360A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19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A5184-71AB-4AFE-181C-968268FA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Next steps?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D88808-60B8-486E-1DA2-C784E542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Investigate some “conditions of interest” in more detail?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Ideally could find something useful or make predictions for next week’s experiments?</a:t>
            </a:r>
          </a:p>
          <a:p>
            <a:r>
              <a:rPr lang="en-GB" dirty="0"/>
              <a:t>Implement beam chirp and carry out chirp scan?</a:t>
            </a:r>
          </a:p>
          <a:p>
            <a:r>
              <a:rPr lang="en-GB" dirty="0"/>
              <a:t>Investigate the effects of parameters like the beam waist and beam focus?</a:t>
            </a:r>
          </a:p>
          <a:p>
            <a:r>
              <a:rPr lang="en-GB" dirty="0"/>
              <a:t>Analyse the scan data in more detail and with the full data?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Compare spectra?! </a:t>
            </a:r>
          </a:p>
          <a:p>
            <a:r>
              <a:rPr lang="en-GB" dirty="0"/>
              <a:t>Run scans with the PPT ionisation model instead?</a:t>
            </a:r>
          </a:p>
          <a:p>
            <a:r>
              <a:rPr lang="en-GB" dirty="0"/>
              <a:t>Investigate effect of pulse propagation outside the cell?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85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D9844-CCC2-500A-B078-4BF3BB14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COMSOL V. GRADIENT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89937-61F6-ED72-09C5-05E5A7EF5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5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C8C-C33C-0289-7956-1F958904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The density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997D-5EB6-F308-482D-3018A5C15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8539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gradient profile has a higher peak and steeper drop-off than COMSOL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This difference is (qualitatively) unchanged when varying the pressure</a:t>
            </a:r>
          </a:p>
          <a:p>
            <a:r>
              <a:rPr lang="en-GB" dirty="0"/>
              <a:t>Most importantly but not shown here: COMSOL also includes the region outside the cell (3.5cm on either side)</a:t>
            </a:r>
          </a:p>
          <a:p>
            <a:r>
              <a:rPr lang="en-GB" i="1" dirty="0">
                <a:solidFill>
                  <a:srgbClr val="002060"/>
                </a:solidFill>
              </a:rPr>
              <a:t>Overall, fairly good agreement of the two models within the cell</a:t>
            </a:r>
          </a:p>
        </p:txBody>
      </p:sp>
      <p:pic>
        <p:nvPicPr>
          <p:cNvPr id="5" name="Picture 4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78D7932B-A45D-28D7-5D78-CB73611F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39" y="1427585"/>
            <a:ext cx="6515261" cy="48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2373-E941-DC6C-AACA-B39E64B9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The density profiles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403C2-95FF-D4CB-DDC4-A1D57677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COMSOL simulations are only based on Argon</a:t>
            </a:r>
          </a:p>
          <a:p>
            <a:r>
              <a:rPr lang="en-GB" dirty="0"/>
              <a:t>However, at the given pressures there is barely any difference in the density profiles of various gases</a:t>
            </a:r>
          </a:p>
          <a:p>
            <a:r>
              <a:rPr lang="en-GB" dirty="0"/>
              <a:t>Thus, the COMSOL model was also applied to the other gases in the parameter scans</a:t>
            </a:r>
          </a:p>
          <a:p>
            <a:r>
              <a:rPr lang="en-GB" i="1" dirty="0">
                <a:solidFill>
                  <a:srgbClr val="002060"/>
                </a:solidFill>
              </a:rPr>
              <a:t>Note: the COMSOL data used here was </a:t>
            </a:r>
            <a:r>
              <a:rPr lang="en-GB" b="1" i="1" dirty="0">
                <a:solidFill>
                  <a:srgbClr val="002060"/>
                </a:solidFill>
              </a:rPr>
              <a:t>not</a:t>
            </a:r>
            <a:r>
              <a:rPr lang="en-GB" i="1" dirty="0">
                <a:solidFill>
                  <a:srgbClr val="002060"/>
                </a:solidFill>
              </a:rPr>
              <a:t> generated with the improved high-Mach model!  </a:t>
            </a:r>
          </a:p>
          <a:p>
            <a:endParaRPr lang="en-GB" dirty="0"/>
          </a:p>
        </p:txBody>
      </p:sp>
      <p:pic>
        <p:nvPicPr>
          <p:cNvPr id="5" name="Picture 4" descr="A graph of different gas profiles&#10;&#10;Description automatically generated">
            <a:extLst>
              <a:ext uri="{FF2B5EF4-FFF2-40B4-BE49-F238E27FC236}">
                <a16:creationId xmlns:a16="http://schemas.microsoft.com/office/drawing/2014/main" id="{6BB16442-F304-AF93-61D1-BA2C4F5C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35" y="1474237"/>
            <a:ext cx="6489116" cy="48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9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pulse durations&#10;&#10;Description automatically generated">
            <a:extLst>
              <a:ext uri="{FF2B5EF4-FFF2-40B4-BE49-F238E27FC236}">
                <a16:creationId xmlns:a16="http://schemas.microsoft.com/office/drawing/2014/main" id="{387D7538-0348-E7D3-4573-3C71D8B19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113098"/>
            <a:ext cx="4251656" cy="3188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93C47-9029-E0B6-0296-5D7464D5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Pressure scan comparisons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072962-4037-40A3-89AF-471D27B9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4403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COMSOL and gradient models were compared in a variety of pressure scans</a:t>
            </a:r>
          </a:p>
          <a:p>
            <a:r>
              <a:rPr lang="en-GB" dirty="0"/>
              <a:t>Across all beam powers and pressures, </a:t>
            </a:r>
            <a:r>
              <a:rPr lang="en-GB" i="1" dirty="0">
                <a:solidFill>
                  <a:srgbClr val="002060"/>
                </a:solidFill>
              </a:rPr>
              <a:t>COMSOL predicts a significantly lower UV energy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/>
              <a:t> Exception: N2O at 300mW?!</a:t>
            </a:r>
          </a:p>
          <a:p>
            <a:r>
              <a:rPr lang="en-GB" dirty="0"/>
              <a:t>There is also generally disagreement between the simulated pulse duration, although without a clear pattern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Note: FWHM pulse durations are used, which are sensitive to pulse shape and hence could be misleading</a:t>
            </a:r>
          </a:p>
        </p:txBody>
      </p:sp>
      <p:pic>
        <p:nvPicPr>
          <p:cNvPr id="10" name="Picture 9" descr="A graph of uv energized&#10;&#10;Description automatically generated">
            <a:extLst>
              <a:ext uri="{FF2B5EF4-FFF2-40B4-BE49-F238E27FC236}">
                <a16:creationId xmlns:a16="http://schemas.microsoft.com/office/drawing/2014/main" id="{0C4C6E8D-B9CA-0AB8-8829-A08A377AC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3244690"/>
            <a:ext cx="4251656" cy="31887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567177-ACDE-5F17-2768-FF8F985817BC}"/>
              </a:ext>
            </a:extLst>
          </p:cNvPr>
          <p:cNvSpPr txBox="1"/>
          <p:nvPr/>
        </p:nvSpPr>
        <p:spPr>
          <a:xfrm>
            <a:off x="8335642" y="6283237"/>
            <a:ext cx="344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Note: the plots above are random examples and not related </a:t>
            </a:r>
          </a:p>
        </p:txBody>
      </p:sp>
    </p:spTree>
    <p:extLst>
      <p:ext uri="{BB962C8B-B14F-4D97-AF65-F5344CB8AC3E}">
        <p14:creationId xmlns:p14="http://schemas.microsoft.com/office/powerpoint/2010/main" val="383949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C4D404-D01B-EE2C-7929-C631A5EFB81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DB0CF-6804-1556-8A91-A39DFC088AA5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  <p:pic>
        <p:nvPicPr>
          <p:cNvPr id="7" name="Picture 6" descr="A graph of gas properties&#10;&#10;Description automatically generated">
            <a:extLst>
              <a:ext uri="{FF2B5EF4-FFF2-40B4-BE49-F238E27FC236}">
                <a16:creationId xmlns:a16="http://schemas.microsoft.com/office/drawing/2014/main" id="{C2857EFD-233E-8545-FF0A-F26925CFB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diagram of gas propane&#10;&#10;Description automatically generated">
            <a:extLst>
              <a:ext uri="{FF2B5EF4-FFF2-40B4-BE49-F238E27FC236}">
                <a16:creationId xmlns:a16="http://schemas.microsoft.com/office/drawing/2014/main" id="{A40A1698-6D9D-DA4F-A3E0-43F538415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208864"/>
            <a:ext cx="6437389" cy="4828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</p:spTree>
    <p:extLst>
      <p:ext uri="{BB962C8B-B14F-4D97-AF65-F5344CB8AC3E}">
        <p14:creationId xmlns:p14="http://schemas.microsoft.com/office/powerpoint/2010/main" val="382795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19B7738-B8A8-A597-33E2-1DD9133F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4" y="1285567"/>
            <a:ext cx="6437389" cy="4828042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3E2886B8-7EBB-9570-14FD-A8CB07328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87" y="128556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A9DC0A-0092-1187-89DD-2ACFDEA66B7C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A6742-BF3B-1E95-AA9C-F416B4A7A5A1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81984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1417</Words>
  <Application>Microsoft Office PowerPoint</Application>
  <PresentationFormat>Widescreen</PresentationFormat>
  <Paragraphs>319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Theme</vt:lpstr>
      <vt:lpstr>THG Simulations</vt:lpstr>
      <vt:lpstr>Simulations</vt:lpstr>
      <vt:lpstr>Overview</vt:lpstr>
      <vt:lpstr>I. COMSOL V. GRADIENT</vt:lpstr>
      <vt:lpstr>The density profiles</vt:lpstr>
      <vt:lpstr>The density profiles</vt:lpstr>
      <vt:lpstr>Pressure scan comparisons</vt:lpstr>
      <vt:lpstr>Case study: Argon at 1.0bar with 150mW </vt:lpstr>
      <vt:lpstr>Case study: Argon at 1.0bar with 150mW </vt:lpstr>
      <vt:lpstr>Case study 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Conclusions</vt:lpstr>
      <vt:lpstr>Side note: position of the UV maximum</vt:lpstr>
      <vt:lpstr>II. GAS COMPARISONS</vt:lpstr>
      <vt:lpstr>Energy saturation</vt:lpstr>
      <vt:lpstr>Peak energies</vt:lpstr>
      <vt:lpstr>Pulse energies: extra detail</vt:lpstr>
      <vt:lpstr>Pulse durations</vt:lpstr>
      <vt:lpstr>Pulse durations</vt:lpstr>
      <vt:lpstr>III. CONDITIONS OF INTEREST</vt:lpstr>
      <vt:lpstr>Conditions of interest</vt:lpstr>
      <vt:lpstr>Conditions of interest: table (1/2)</vt:lpstr>
      <vt:lpstr>Conditions of interest: table (2/2)</vt:lpstr>
      <vt:lpstr>IV. NEXT STEPS</vt:lpstr>
      <vt:lpstr>Next steps?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61</cp:revision>
  <dcterms:created xsi:type="dcterms:W3CDTF">2023-08-13T16:05:07Z</dcterms:created>
  <dcterms:modified xsi:type="dcterms:W3CDTF">2023-08-17T21:55:46Z</dcterms:modified>
</cp:coreProperties>
</file>